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Black"/>
      <p:bold r:id="rId22"/>
      <p:boldItalic r:id="rId23"/>
    </p:embeddedFont>
    <p:embeddedFont>
      <p:font typeface="Hind Siliguri Light"/>
      <p:regular r:id="rId24"/>
      <p:bold r:id="rId25"/>
    </p:embeddedFont>
    <p:embeddedFont>
      <p:font typeface="Helvetica Neue"/>
      <p:regular r:id="rId26"/>
      <p:bold r:id="rId27"/>
      <p:italic r:id="rId28"/>
      <p:boldItalic r:id="rId29"/>
    </p:embeddedFont>
    <p:embeddedFont>
      <p:font typeface="Montserrat ExtraBold"/>
      <p:bold r:id="rId30"/>
      <p:boldItalic r:id="rId31"/>
    </p:embeddedFont>
    <p:embeddedFont>
      <p:font typeface="Hind Siliguri Medium"/>
      <p:regular r:id="rId32"/>
      <p:bold r:id="rId33"/>
    </p:embeddedFont>
    <p:embeddedFont>
      <p:font typeface="Hind Siliguri"/>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89055E-0959-47C5-BD12-7E6B973E03A5}">
  <a:tblStyle styleId="{8E89055E-0959-47C5-BD12-7E6B973E03A5}" styleName="Table_0">
    <a:wholeTbl>
      <a:tcTxStyle b="off" i="off">
        <a:font>
          <a:latin typeface="Helvetica Neue Medium"/>
          <a:ea typeface="Helvetica Neue Medium"/>
          <a:cs typeface="Helvetica Neue Medium"/>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tcBdr>
      </a:tcStyle>
    </a:band1H>
    <a:band2H>
      <a:tcTxStyle/>
    </a:band2H>
    <a:band1V>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cBdr>
      </a:tcStyle>
    </a:band1V>
    <a:band2V>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rgbClr val="000000"/>
              </a:solidFill>
              <a:prstDash val="solid"/>
              <a:round/>
              <a:headEnd len="sm" w="sm" type="none"/>
              <a:tailEnd len="sm" w="sm" type="none"/>
            </a:ln>
          </a:top>
        </a:tcBdr>
      </a:tcStyle>
    </a:lastRow>
    <a:seCell>
      <a:tcTxStyle/>
    </a:seCell>
    <a:swCell>
      <a:tcTxStyle/>
    </a:swCell>
    <a:firstRow>
      <a:tcTxStyle b="on" i="off">
        <a:font>
          <a:latin typeface="Helvetica Neue Medium"/>
          <a:ea typeface="Helvetica Neue Medium"/>
          <a:cs typeface="Helvetica Neue Medium"/>
        </a:font>
        <a:srgbClr val="FFFFFF"/>
      </a:tcTxStyle>
      <a:tcStyle>
        <a:fill>
          <a:solidFill>
            <a:srgbClr val="000000"/>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Black-bold.fntdata"/><Relationship Id="rId21" Type="http://schemas.openxmlformats.org/officeDocument/2006/relationships/slide" Target="slides/slide15.xml"/><Relationship Id="rId24" Type="http://schemas.openxmlformats.org/officeDocument/2006/relationships/font" Target="fonts/HindSiliguriLight-regular.fntdata"/><Relationship Id="rId23" Type="http://schemas.openxmlformats.org/officeDocument/2006/relationships/font" Target="fonts/MontserratBlack-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elveticaNeue-regular.fntdata"/><Relationship Id="rId25" Type="http://schemas.openxmlformats.org/officeDocument/2006/relationships/font" Target="fonts/HindSiliguriLight-bold.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ExtraBold-boldItalic.fntdata"/><Relationship Id="rId30" Type="http://schemas.openxmlformats.org/officeDocument/2006/relationships/font" Target="fonts/MontserratExtraBold-bold.fntdata"/><Relationship Id="rId11" Type="http://schemas.openxmlformats.org/officeDocument/2006/relationships/slide" Target="slides/slide5.xml"/><Relationship Id="rId33" Type="http://schemas.openxmlformats.org/officeDocument/2006/relationships/font" Target="fonts/HindSiliguriMedium-bold.fntdata"/><Relationship Id="rId10" Type="http://schemas.openxmlformats.org/officeDocument/2006/relationships/slide" Target="slides/slide4.xml"/><Relationship Id="rId32" Type="http://schemas.openxmlformats.org/officeDocument/2006/relationships/font" Target="fonts/HindSiliguriMedium-regular.fntdata"/><Relationship Id="rId13" Type="http://schemas.openxmlformats.org/officeDocument/2006/relationships/slide" Target="slides/slide7.xml"/><Relationship Id="rId35" Type="http://schemas.openxmlformats.org/officeDocument/2006/relationships/font" Target="fonts/HindSiliguri-bold.fntdata"/><Relationship Id="rId12" Type="http://schemas.openxmlformats.org/officeDocument/2006/relationships/slide" Target="slides/slide6.xml"/><Relationship Id="rId34" Type="http://schemas.openxmlformats.org/officeDocument/2006/relationships/font" Target="fonts/HindSiliguri-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0b57830d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a0b57830db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9814b32e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9814b32e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9105e321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99105e321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9d13a063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9d13a063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9d13a063b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9d13a063b4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2332634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423326349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814b32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9814b32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d13a063b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9d13a063b4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9814b32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9814b32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df133fd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9df133fde3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a0b57830d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a0b57830d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a0b57830d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a0b57830d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0b57830d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a0b57830db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814b32e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9814b32e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1">
  <p:cSld name="Separata 0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53" name="Google Shape;53;p14"/>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 name="Google Shape;54;p14"/>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Blanca">
  <p:cSld name="1_Contenido Blanca">
    <p:spTree>
      <p:nvGrpSpPr>
        <p:cNvPr id="57" name="Shape 57"/>
        <p:cNvGrpSpPr/>
        <p:nvPr/>
      </p:nvGrpSpPr>
      <p:grpSpPr>
        <a:xfrm>
          <a:off x="0" y="0"/>
          <a:ext cx="0" cy="0"/>
          <a:chOff x="0" y="0"/>
          <a:chExt cx="0" cy="0"/>
        </a:xfrm>
      </p:grpSpPr>
      <p:sp>
        <p:nvSpPr>
          <p:cNvPr id="58" name="Google Shape;58;p15"/>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0000"/>
              </a:buClr>
              <a:buSzPts val="1900"/>
              <a:buFont typeface="Hind Siliguri Light"/>
              <a:buNone/>
              <a:defRPr b="1" i="0" sz="1500" u="none" cap="none" strike="noStrike">
                <a:solidFill>
                  <a:srgbClr val="000000"/>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 name="Google Shape;63;p16"/>
          <p:cNvSpPr txBox="1"/>
          <p:nvPr>
            <p:ph idx="1" type="body"/>
          </p:nvPr>
        </p:nvSpPr>
        <p:spPr>
          <a:xfrm>
            <a:off x="685800" y="2564529"/>
            <a:ext cx="8731406"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7000"/>
              <a:buFont typeface="Hind Siliguri"/>
              <a:buNone/>
              <a:defRPr b="1" i="0" sz="56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2" type="body"/>
          </p:nvPr>
        </p:nvSpPr>
        <p:spPr>
          <a:xfrm>
            <a:off x="685800" y="3813263"/>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7000"/>
              <a:buFont typeface="Hind Siliguri"/>
              <a:buNone/>
              <a:defRPr b="1" i="0" sz="56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65" name="Google Shape;65;p16"/>
          <p:cNvPicPr preferRelativeResize="0"/>
          <p:nvPr/>
        </p:nvPicPr>
        <p:blipFill rotWithShape="1">
          <a:blip r:embed="rId3">
            <a:alphaModFix/>
          </a:blip>
          <a:srcRect b="0" l="0" r="0" t="0"/>
          <a:stretch/>
        </p:blipFill>
        <p:spPr>
          <a:xfrm>
            <a:off x="685800" y="685800"/>
            <a:ext cx="1866436" cy="7338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2">
  <p:cSld name="Separata 0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68" name="Google Shape;68;p17"/>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9" name="Google Shape;69;p17"/>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0" name="Google Shape;70;p17"/>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3">
  <p:cSld name="Separata 0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5" name="Google Shape;75;p18"/>
          <p:cNvSpPr/>
          <p:nvPr/>
        </p:nvSpPr>
        <p:spPr>
          <a:xfrm>
            <a:off x="0" y="2479418"/>
            <a:ext cx="9144000" cy="184666"/>
          </a:xfrm>
          <a:prstGeom prst="rect">
            <a:avLst/>
          </a:prstGeom>
          <a:solidFill>
            <a:schemeClr val="dk1">
              <a:alpha val="8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6" name="Google Shape;76;p18"/>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77" name="Google Shape;77;p18"/>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8" name="Google Shape;78;p18"/>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4">
  <p:cSld name="Separata 0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2" name="Google Shape;82;p19"/>
          <p:cNvSpPr/>
          <p:nvPr/>
        </p:nvSpPr>
        <p:spPr>
          <a:xfrm>
            <a:off x="0" y="2479418"/>
            <a:ext cx="9144000" cy="184666"/>
          </a:xfrm>
          <a:prstGeom prst="rect">
            <a:avLst/>
          </a:prstGeom>
          <a:solidFill>
            <a:schemeClr val="dk1">
              <a:alpha val="819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 name="Google Shape;83;p19"/>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84" name="Google Shape;84;p19"/>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85" name="Google Shape;85;p19"/>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9"/>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5">
  <p:cSld name="Separata 0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9" name="Google Shape;89;p20"/>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0" name="Google Shape;90;p20"/>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91" name="Google Shape;91;p20"/>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0"/>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0"/>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Negra">
  <p:cSld name="Contenido Negra">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1"/>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chemeClr val="lt1"/>
              </a:buClr>
              <a:buSzPts val="1900"/>
              <a:buFont typeface="Hind Siliguri Light"/>
              <a:buNone/>
              <a:defRPr b="1" i="0" sz="1500" u="none" cap="none" strike="noStrike">
                <a:solidFill>
                  <a:schemeClr val="lt1"/>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Negra">
  <p:cSld name="Foto Negra">
    <p:bg>
      <p:bgPr>
        <a:solidFill>
          <a:schemeClr val="dk1"/>
        </a:solidFill>
      </p:bgPr>
    </p:bg>
    <p:spTree>
      <p:nvGrpSpPr>
        <p:cNvPr id="97" name="Shape 97"/>
        <p:cNvGrpSpPr/>
        <p:nvPr/>
      </p:nvGrpSpPr>
      <p:grpSpPr>
        <a:xfrm>
          <a:off x="0" y="0"/>
          <a:ext cx="0" cy="0"/>
          <a:chOff x="0" y="0"/>
          <a:chExt cx="0" cy="0"/>
        </a:xfrm>
      </p:grpSpPr>
      <p:sp>
        <p:nvSpPr>
          <p:cNvPr id="98" name="Google Shape;98;p22"/>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22"/>
          <p:cNvSpPr/>
          <p:nvPr>
            <p:ph idx="2" type="pic"/>
          </p:nvPr>
        </p:nvSpPr>
        <p:spPr>
          <a:xfrm>
            <a:off x="1973766" y="362440"/>
            <a:ext cx="6163837" cy="4418621"/>
          </a:xfrm>
          <a:prstGeom prst="rect">
            <a:avLst/>
          </a:prstGeom>
          <a:noFill/>
          <a:ln>
            <a:noFill/>
          </a:ln>
        </p:spPr>
      </p:sp>
      <p:sp>
        <p:nvSpPr>
          <p:cNvPr id="100" name="Google Shape;100;p22"/>
          <p:cNvSpPr txBox="1"/>
          <p:nvPr>
            <p:ph idx="1" type="body"/>
          </p:nvPr>
        </p:nvSpPr>
        <p:spPr>
          <a:xfrm>
            <a:off x="411361" y="2571750"/>
            <a:ext cx="1322785" cy="2209205"/>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2200"/>
              </a:spcBef>
              <a:spcAft>
                <a:spcPts val="0"/>
              </a:spcAft>
              <a:buClr>
                <a:schemeClr val="dk1"/>
              </a:buClr>
              <a:buSzPts val="1100"/>
              <a:buFont typeface="Helvetica Neue"/>
              <a:buNone/>
              <a:defRPr b="0" i="0" sz="9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Blanca">
  <p:cSld name="Contenido + Foto Blanca">
    <p:spTree>
      <p:nvGrpSpPr>
        <p:cNvPr id="101" name="Shape 101"/>
        <p:cNvGrpSpPr/>
        <p:nvPr/>
      </p:nvGrpSpPr>
      <p:grpSpPr>
        <a:xfrm>
          <a:off x="0" y="0"/>
          <a:ext cx="0" cy="0"/>
          <a:chOff x="0" y="0"/>
          <a:chExt cx="0" cy="0"/>
        </a:xfrm>
      </p:grpSpPr>
      <p:sp>
        <p:nvSpPr>
          <p:cNvPr id="102" name="Google Shape;102;p23"/>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3" name="Google Shape;103;p23"/>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Negra">
  <p:cSld name="Contenido + Foto Negra">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24"/>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bg>
      <p:bgPr>
        <a:solidFill>
          <a:schemeClr val="dk1"/>
        </a:solidFill>
      </p:bgPr>
    </p:bg>
    <p:spTree>
      <p:nvGrpSpPr>
        <p:cNvPr id="107" name="Shape 107"/>
        <p:cNvGrpSpPr/>
        <p:nvPr/>
      </p:nvGrpSpPr>
      <p:grpSpPr>
        <a:xfrm>
          <a:off x="0" y="0"/>
          <a:ext cx="0" cy="0"/>
          <a:chOff x="0" y="0"/>
          <a:chExt cx="0" cy="0"/>
        </a:xfrm>
      </p:grpSpPr>
      <p:sp>
        <p:nvSpPr>
          <p:cNvPr id="108" name="Google Shape;108;p25"/>
          <p:cNvSpPr txBox="1"/>
          <p:nvPr/>
        </p:nvSpPr>
        <p:spPr>
          <a:xfrm>
            <a:off x="3679008" y="2263973"/>
            <a:ext cx="1785985" cy="61555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s" sz="3800">
                <a:solidFill>
                  <a:schemeClr val="lt1"/>
                </a:solidFill>
                <a:latin typeface="Hind Siliguri Light"/>
                <a:ea typeface="Hind Siliguri Light"/>
                <a:cs typeface="Hind Siliguri Light"/>
                <a:sym typeface="Hind Siliguri Light"/>
              </a:rPr>
              <a:t>¡Gracias!</a:t>
            </a:r>
            <a:endParaRPr b="1" sz="3800">
              <a:solidFill>
                <a:schemeClr val="lt1"/>
              </a:solidFill>
              <a:latin typeface="Hind Siliguri Light"/>
              <a:ea typeface="Hind Siliguri Light"/>
              <a:cs typeface="Hind Siliguri Light"/>
              <a:sym typeface="Hind Siliguri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Cierre">
    <p:bg>
      <p:bgPr>
        <a:solidFill>
          <a:schemeClr val="dk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5" name="Google Shape;11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7</a:t>
            </a:r>
            <a:endParaRPr sz="3000">
              <a:solidFill>
                <a:srgbClr val="EFF1BF"/>
              </a:solidFill>
              <a:latin typeface="Montserrat ExtraBold"/>
              <a:ea typeface="Montserrat ExtraBold"/>
              <a:cs typeface="Montserrat ExtraBold"/>
              <a:sym typeface="Montserrat ExtraBold"/>
            </a:endParaRPr>
          </a:p>
        </p:txBody>
      </p:sp>
      <p:cxnSp>
        <p:nvCxnSpPr>
          <p:cNvPr id="118" name="Google Shape;118;p2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19" name="Google Shape;119;p2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20" name="Google Shape;120;p2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21" name="Google Shape;121;p27"/>
          <p:cNvSpPr txBox="1"/>
          <p:nvPr/>
        </p:nvSpPr>
        <p:spPr>
          <a:xfrm>
            <a:off x="311700" y="283192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EFF1BF"/>
                </a:solidFill>
                <a:latin typeface="Montserrat ExtraBold"/>
                <a:ea typeface="Montserrat ExtraBold"/>
                <a:cs typeface="Montserrat ExtraBold"/>
                <a:sym typeface="Montserrat ExtraBold"/>
              </a:rPr>
              <a:t>Ficheros</a:t>
            </a:r>
            <a:endParaRPr sz="2200">
              <a:solidFill>
                <a:srgbClr val="EFF1B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20" name="Google Shape;220;p3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21" name="Google Shape;221;p3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22" name="Google Shape;222;p3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23" name="Google Shape;223;p3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24" name="Google Shape;224;p3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25" name="Google Shape;225;p3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Gestión del contexto con </a:t>
            </a:r>
            <a:r>
              <a:rPr i="1" lang="es" sz="2200">
                <a:solidFill>
                  <a:srgbClr val="F04D93"/>
                </a:solidFill>
              </a:rPr>
              <a:t>with</a:t>
            </a:r>
            <a:endParaRPr i="1" sz="2400">
              <a:latin typeface="Hind Siliguri Medium"/>
              <a:ea typeface="Hind Siliguri Medium"/>
              <a:cs typeface="Hind Siliguri Medium"/>
              <a:sym typeface="Hind Siliguri Medium"/>
            </a:endParaRPr>
          </a:p>
        </p:txBody>
      </p:sp>
      <p:sp>
        <p:nvSpPr>
          <p:cNvPr id="226" name="Google Shape;226;p36"/>
          <p:cNvSpPr txBox="1"/>
          <p:nvPr/>
        </p:nvSpPr>
        <p:spPr>
          <a:xfrm>
            <a:off x="463500" y="1105296"/>
            <a:ext cx="7857300" cy="2303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En ocasiones resulta más cómodo tener de una forma automática la apertura del fichero en el modo que queremos, es decir, que se cierre al terminar de trabajar con el. En Python esto se realiza a través del gestor de contexto.</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Para utilizar este contexto necesitamos una función que nos devuelve un contexto. La forma de utilizarlo es:</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pic>
        <p:nvPicPr>
          <p:cNvPr id="227" name="Google Shape;227;p36"/>
          <p:cNvPicPr preferRelativeResize="0"/>
          <p:nvPr/>
        </p:nvPicPr>
        <p:blipFill rotWithShape="1">
          <a:blip r:embed="rId6">
            <a:alphaModFix/>
          </a:blip>
          <a:srcRect b="0" l="0" r="0" t="0"/>
          <a:stretch/>
        </p:blipFill>
        <p:spPr>
          <a:xfrm>
            <a:off x="875349" y="2742076"/>
            <a:ext cx="7033600" cy="154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7"/>
          <p:cNvPicPr preferRelativeResize="0"/>
          <p:nvPr/>
        </p:nvPicPr>
        <p:blipFill rotWithShape="1">
          <a:blip r:embed="rId3">
            <a:alphaModFix/>
          </a:blip>
          <a:srcRect b="7502" l="0" r="0" t="2755"/>
          <a:stretch/>
        </p:blipFill>
        <p:spPr>
          <a:xfrm>
            <a:off x="0" y="0"/>
            <a:ext cx="9144000" cy="5143499"/>
          </a:xfrm>
          <a:prstGeom prst="rect">
            <a:avLst/>
          </a:prstGeom>
          <a:noFill/>
          <a:ln>
            <a:noFill/>
          </a:ln>
        </p:spPr>
      </p:pic>
      <p:sp>
        <p:nvSpPr>
          <p:cNvPr id="233" name="Google Shape;233;p3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Ficheros JSON</a:t>
            </a:r>
            <a:endParaRPr sz="3000">
              <a:solidFill>
                <a:srgbClr val="EFF1BF"/>
              </a:solidFill>
              <a:latin typeface="Montserrat ExtraBold"/>
              <a:ea typeface="Montserrat ExtraBold"/>
              <a:cs typeface="Montserrat ExtraBold"/>
              <a:sym typeface="Montserrat ExtraBold"/>
            </a:endParaRPr>
          </a:p>
        </p:txBody>
      </p:sp>
      <p:cxnSp>
        <p:nvCxnSpPr>
          <p:cNvPr id="234" name="Google Shape;234;p3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35" name="Google Shape;235;p3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36" name="Google Shape;236;p3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37" name="Google Shape;237;p37"/>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4</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43" name="Google Shape;243;p3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44" name="Google Shape;244;p3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45" name="Google Shape;245;p3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46" name="Google Shape;246;p3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47" name="Google Shape;247;p3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48" name="Google Shape;248;p3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Ficheros JSON</a:t>
            </a:r>
            <a:endParaRPr sz="2400">
              <a:latin typeface="Hind Siliguri Medium"/>
              <a:ea typeface="Hind Siliguri Medium"/>
              <a:cs typeface="Hind Siliguri Medium"/>
              <a:sym typeface="Hind Siliguri Medium"/>
            </a:endParaRPr>
          </a:p>
        </p:txBody>
      </p:sp>
      <p:sp>
        <p:nvSpPr>
          <p:cNvPr id="249" name="Google Shape;249;p38"/>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https://www.datacamp.com/tutorial/json-data-python</a:t>
            </a:r>
            <a:endParaRPr sz="100">
              <a:solidFill>
                <a:srgbClr val="00B2AD"/>
              </a:solidFill>
            </a:endParaRPr>
          </a:p>
        </p:txBody>
      </p:sp>
      <p:sp>
        <p:nvSpPr>
          <p:cNvPr id="250" name="Google Shape;250;p38"/>
          <p:cNvSpPr txBox="1"/>
          <p:nvPr/>
        </p:nvSpPr>
        <p:spPr>
          <a:xfrm>
            <a:off x="463500" y="943500"/>
            <a:ext cx="7678500" cy="13503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JSON (JavaScript Object Notation) es un formato de texto sencillo para el intercambio de datos.En los últimos años se ha convertido en uno de los formatos más populares. En Python elformato JSON se puede procesar mediente el paquete json.Al ser un formato basado en texto, es fácil de leer tanto para un humano como para unamáquina. En los ficheros JSON, los datos son pares de propiedad:valor (diccionarios). Estosvalores se separan entre comas y se encierran entre llaves. El valor de una propiedad puede serotro objeto JSON, lo que ofrece una gran flexibilidad.</a:t>
            </a:r>
            <a:endParaRPr sz="1200">
              <a:solidFill>
                <a:srgbClr val="314899"/>
              </a:solidFill>
              <a:latin typeface="Hind Siliguri Light"/>
              <a:ea typeface="Hind Siliguri Light"/>
              <a:cs typeface="Hind Siliguri Light"/>
              <a:sym typeface="Hind Siliguri Light"/>
            </a:endParaRPr>
          </a:p>
        </p:txBody>
      </p:sp>
      <p:pic>
        <p:nvPicPr>
          <p:cNvPr id="251" name="Google Shape;251;p38"/>
          <p:cNvPicPr preferRelativeResize="0"/>
          <p:nvPr/>
        </p:nvPicPr>
        <p:blipFill rotWithShape="1">
          <a:blip r:embed="rId6">
            <a:alphaModFix/>
          </a:blip>
          <a:srcRect b="0" l="0" r="0" t="0"/>
          <a:stretch/>
        </p:blipFill>
        <p:spPr>
          <a:xfrm>
            <a:off x="5267841" y="2280413"/>
            <a:ext cx="2424533" cy="2218900"/>
          </a:xfrm>
          <a:prstGeom prst="rect">
            <a:avLst/>
          </a:prstGeom>
          <a:noFill/>
          <a:ln>
            <a:noFill/>
          </a:ln>
        </p:spPr>
      </p:pic>
      <p:pic>
        <p:nvPicPr>
          <p:cNvPr id="252" name="Google Shape;252;p38"/>
          <p:cNvPicPr preferRelativeResize="0"/>
          <p:nvPr/>
        </p:nvPicPr>
        <p:blipFill rotWithShape="1">
          <a:blip r:embed="rId7">
            <a:alphaModFix/>
          </a:blip>
          <a:srcRect b="0" l="0" r="0" t="0"/>
          <a:stretch/>
        </p:blipFill>
        <p:spPr>
          <a:xfrm>
            <a:off x="1146950" y="2371042"/>
            <a:ext cx="3317566" cy="10998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9"/>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258" name="Google Shape;258;p39"/>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EFF1BF"/>
                </a:solidFill>
                <a:latin typeface="Montserrat ExtraBold"/>
                <a:ea typeface="Montserrat ExtraBold"/>
                <a:cs typeface="Montserrat ExtraBold"/>
                <a:sym typeface="Montserrat ExtraBold"/>
              </a:rPr>
              <a:t>¡A practicar!</a:t>
            </a:r>
            <a:endParaRPr sz="3000">
              <a:solidFill>
                <a:srgbClr val="EFF1BF"/>
              </a:solidFill>
              <a:latin typeface="Montserrat ExtraBold"/>
              <a:ea typeface="Montserrat ExtraBold"/>
              <a:cs typeface="Montserrat ExtraBold"/>
              <a:sym typeface="Montserrat ExtraBold"/>
            </a:endParaRPr>
          </a:p>
        </p:txBody>
      </p:sp>
      <p:cxnSp>
        <p:nvCxnSpPr>
          <p:cNvPr id="259" name="Google Shape;259;p39"/>
          <p:cNvCxnSpPr/>
          <p:nvPr/>
        </p:nvCxnSpPr>
        <p:spPr>
          <a:xfrm>
            <a:off x="2755650"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60" name="Google Shape;260;p39"/>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61" name="Google Shape;261;p39"/>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67" name="Google Shape;267;p4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68" name="Google Shape;268;p4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69" name="Google Shape;269;p4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70" name="Google Shape;270;p4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71" name="Google Shape;271;p4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72" name="Google Shape;272;p4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 ficheros</a:t>
            </a:r>
            <a:endParaRPr sz="2400">
              <a:latin typeface="Hind Siliguri Medium"/>
              <a:ea typeface="Hind Siliguri Medium"/>
              <a:cs typeface="Hind Siliguri Medium"/>
              <a:sym typeface="Hind Siliguri Medium"/>
            </a:endParaRPr>
          </a:p>
        </p:txBody>
      </p:sp>
      <p:sp>
        <p:nvSpPr>
          <p:cNvPr id="273" name="Google Shape;273;p40"/>
          <p:cNvSpPr txBox="1"/>
          <p:nvPr/>
        </p:nvSpPr>
        <p:spPr>
          <a:xfrm>
            <a:off x="463500" y="1335750"/>
            <a:ext cx="6161700" cy="21036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line1 = “Es mi primera línea.”</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line2 = “Es mi segunda línea.”</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line3 = “Es mi tercera línea.”</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line4 = “¡Es el final del fichero!”</a:t>
            </a:r>
            <a:endParaRPr sz="1300">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Crea un fichero vacío llamado </a:t>
            </a:r>
            <a:r>
              <a:rPr i="1" lang="es" sz="1300">
                <a:solidFill>
                  <a:srgbClr val="314899"/>
                </a:solidFill>
                <a:latin typeface="Hind Siliguri"/>
                <a:ea typeface="Hind Siliguri"/>
                <a:cs typeface="Hind Siliguri"/>
                <a:sym typeface="Hind Siliguri"/>
              </a:rPr>
              <a:t>primerfichero.txt</a:t>
            </a:r>
            <a:r>
              <a:rPr lang="es" sz="1300">
                <a:solidFill>
                  <a:srgbClr val="314899"/>
                </a:solidFill>
                <a:latin typeface="Hind Siliguri"/>
                <a:ea typeface="Hind Siliguri"/>
                <a:cs typeface="Hind Siliguri"/>
                <a:sym typeface="Hind Siliguri"/>
              </a:rPr>
              <a:t> sin usar with.</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Crea un segundo fichero vacío llamado </a:t>
            </a:r>
            <a:r>
              <a:rPr i="1" lang="es" sz="1300">
                <a:solidFill>
                  <a:srgbClr val="314899"/>
                </a:solidFill>
                <a:latin typeface="Hind Siliguri"/>
                <a:ea typeface="Hind Siliguri"/>
                <a:cs typeface="Hind Siliguri"/>
                <a:sym typeface="Hind Siliguri"/>
              </a:rPr>
              <a:t>segundofichero.txt</a:t>
            </a:r>
            <a:r>
              <a:rPr lang="es" sz="1300">
                <a:solidFill>
                  <a:srgbClr val="314899"/>
                </a:solidFill>
                <a:latin typeface="Hind Siliguri"/>
                <a:ea typeface="Hind Siliguri"/>
                <a:cs typeface="Hind Siliguri"/>
                <a:sym typeface="Hind Siliguri"/>
              </a:rPr>
              <a:t> usando with.</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Escribe </a:t>
            </a:r>
            <a:r>
              <a:rPr i="1" lang="es" sz="1300">
                <a:solidFill>
                  <a:srgbClr val="314899"/>
                </a:solidFill>
                <a:latin typeface="Hind Siliguri"/>
                <a:ea typeface="Hind Siliguri"/>
                <a:cs typeface="Hind Siliguri"/>
                <a:sym typeface="Hind Siliguri"/>
              </a:rPr>
              <a:t>line1</a:t>
            </a:r>
            <a:r>
              <a:rPr lang="es" sz="1300">
                <a:solidFill>
                  <a:srgbClr val="314899"/>
                </a:solidFill>
                <a:latin typeface="Hind Siliguri"/>
                <a:ea typeface="Hind Siliguri"/>
                <a:cs typeface="Hind Siliguri"/>
                <a:sym typeface="Hind Siliguri"/>
              </a:rPr>
              <a:t> en </a:t>
            </a:r>
            <a:r>
              <a:rPr i="1" lang="es" sz="1300">
                <a:solidFill>
                  <a:srgbClr val="314899"/>
                </a:solidFill>
                <a:latin typeface="Hind Siliguri"/>
                <a:ea typeface="Hind Siliguri"/>
                <a:cs typeface="Hind Siliguri"/>
                <a:sym typeface="Hind Siliguri"/>
              </a:rPr>
              <a:t>primerfichero.txt</a:t>
            </a:r>
            <a:endParaRPr i="1"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Escribe</a:t>
            </a:r>
            <a:r>
              <a:rPr i="1" lang="es" sz="1300">
                <a:solidFill>
                  <a:srgbClr val="314899"/>
                </a:solidFill>
                <a:latin typeface="Hind Siliguri"/>
                <a:ea typeface="Hind Siliguri"/>
                <a:cs typeface="Hind Siliguri"/>
                <a:sym typeface="Hind Siliguri"/>
              </a:rPr>
              <a:t> line2, line3 </a:t>
            </a:r>
            <a:r>
              <a:rPr lang="es" sz="1300">
                <a:solidFill>
                  <a:srgbClr val="314899"/>
                </a:solidFill>
                <a:latin typeface="Hind Siliguri"/>
                <a:ea typeface="Hind Siliguri"/>
                <a:cs typeface="Hind Siliguri"/>
                <a:sym typeface="Hind Siliguri"/>
              </a:rPr>
              <a:t>y</a:t>
            </a:r>
            <a:r>
              <a:rPr i="1" lang="es" sz="1300">
                <a:solidFill>
                  <a:srgbClr val="314899"/>
                </a:solidFill>
                <a:latin typeface="Hind Siliguri"/>
                <a:ea typeface="Hind Siliguri"/>
                <a:cs typeface="Hind Siliguri"/>
                <a:sym typeface="Hind Siliguri"/>
              </a:rPr>
              <a:t> line4</a:t>
            </a:r>
            <a:r>
              <a:rPr lang="es" sz="1300">
                <a:solidFill>
                  <a:srgbClr val="314899"/>
                </a:solidFill>
                <a:latin typeface="Hind Siliguri"/>
                <a:ea typeface="Hind Siliguri"/>
                <a:cs typeface="Hind Siliguri"/>
                <a:sym typeface="Hind Siliguri"/>
              </a:rPr>
              <a:t> en </a:t>
            </a:r>
            <a:r>
              <a:rPr i="1" lang="es" sz="1300">
                <a:solidFill>
                  <a:srgbClr val="314899"/>
                </a:solidFill>
                <a:latin typeface="Hind Siliguri"/>
                <a:ea typeface="Hind Siliguri"/>
                <a:cs typeface="Hind Siliguri"/>
                <a:sym typeface="Hind Siliguri"/>
              </a:rPr>
              <a:t>segundofichero.txt</a:t>
            </a:r>
            <a:r>
              <a:rPr lang="es" sz="1300">
                <a:solidFill>
                  <a:srgbClr val="314899"/>
                </a:solidFill>
                <a:latin typeface="Hind Siliguri"/>
                <a:ea typeface="Hind Siliguri"/>
                <a:cs typeface="Hind Siliguri"/>
                <a:sym typeface="Hind Siliguri"/>
              </a:rPr>
              <a:t> cada uno en una línea.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Lee </a:t>
            </a:r>
            <a:r>
              <a:rPr i="1" lang="es" sz="1300">
                <a:solidFill>
                  <a:srgbClr val="314899"/>
                </a:solidFill>
                <a:latin typeface="Hind Siliguri"/>
                <a:ea typeface="Hind Siliguri"/>
                <a:cs typeface="Hind Siliguri"/>
                <a:sym typeface="Hind Siliguri"/>
              </a:rPr>
              <a:t>primerfichero.txt</a:t>
            </a:r>
            <a:r>
              <a:rPr lang="es" sz="1300">
                <a:solidFill>
                  <a:srgbClr val="314899"/>
                </a:solidFill>
                <a:latin typeface="Hind Siliguri"/>
                <a:ea typeface="Hind Siliguri"/>
                <a:cs typeface="Hind Siliguri"/>
                <a:sym typeface="Hind Siliguri"/>
              </a:rPr>
              <a:t> y añade su contenido al final de </a:t>
            </a:r>
            <a:r>
              <a:rPr i="1" lang="es" sz="1300">
                <a:solidFill>
                  <a:srgbClr val="314899"/>
                </a:solidFill>
                <a:latin typeface="Hind Siliguri"/>
                <a:ea typeface="Hind Siliguri"/>
                <a:cs typeface="Hind Siliguri"/>
                <a:sym typeface="Hind Siliguri"/>
              </a:rPr>
              <a:t>segundofichero.txt</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1"/>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279" name="Google Shape;279;p41"/>
          <p:cNvPicPr preferRelativeResize="0"/>
          <p:nvPr/>
        </p:nvPicPr>
        <p:blipFill>
          <a:blip r:embed="rId4">
            <a:alphaModFix/>
          </a:blip>
          <a:stretch>
            <a:fillRect/>
          </a:stretch>
        </p:blipFill>
        <p:spPr>
          <a:xfrm>
            <a:off x="3868400" y="2018350"/>
            <a:ext cx="1407176" cy="646575"/>
          </a:xfrm>
          <a:prstGeom prst="rect">
            <a:avLst/>
          </a:prstGeom>
          <a:noFill/>
          <a:ln>
            <a:noFill/>
          </a:ln>
        </p:spPr>
      </p:pic>
      <p:sp>
        <p:nvSpPr>
          <p:cNvPr id="280" name="Google Shape;280;p41"/>
          <p:cNvSpPr txBox="1"/>
          <p:nvPr/>
        </p:nvSpPr>
        <p:spPr>
          <a:xfrm>
            <a:off x="1364850" y="4554625"/>
            <a:ext cx="64143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127" name="Google Shape;127;p2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Introducción</a:t>
            </a:r>
            <a:endParaRPr sz="3000">
              <a:solidFill>
                <a:srgbClr val="EFF1BF"/>
              </a:solidFill>
              <a:latin typeface="Montserrat ExtraBold"/>
              <a:ea typeface="Montserrat ExtraBold"/>
              <a:cs typeface="Montserrat ExtraBold"/>
              <a:sym typeface="Montserrat ExtraBold"/>
            </a:endParaRPr>
          </a:p>
        </p:txBody>
      </p:sp>
      <p:cxnSp>
        <p:nvCxnSpPr>
          <p:cNvPr id="128" name="Google Shape;128;p2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29" name="Google Shape;129;p2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30" name="Google Shape;130;p2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31" name="Google Shape;131;p2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1</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37" name="Google Shape;137;p2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38" name="Google Shape;138;p2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39" name="Google Shape;139;p2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40" name="Google Shape;140;p2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41" name="Google Shape;141;p2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42" name="Google Shape;142;p2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43" name="Google Shape;143;p29"/>
          <p:cNvSpPr txBox="1"/>
          <p:nvPr/>
        </p:nvSpPr>
        <p:spPr>
          <a:xfrm>
            <a:off x="463500" y="1105296"/>
            <a:ext cx="7857300" cy="3304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Un fichero es un conjunto de datos relacionados entre sí, que son almacenados de forma permanente en dispositivos tales como discos duros, memorias flash, etc. y que pueden ser tratados, hasta cierto punto, como una unidad.</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El concepto de fichero es una abstracción del Sistema Operativo (S.O.) que, de forma transparente al programador, utiliza los recursos del hardware creando sobre ellos una estructura lógica para representarlos, facilitando a los lenguajes de programación el uso de interfaces de usuario simples y versátiles.</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El Sistema Operativo crea todo el sistema de ficheros del ordenador: los directorios para organizarlos, las tablas para localizarlos en el disco, etc.</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Para abrir un fichero deberemos de utilizar la siguiente sentencia:</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pic>
        <p:nvPicPr>
          <p:cNvPr id="144" name="Google Shape;144;p29"/>
          <p:cNvPicPr preferRelativeResize="0"/>
          <p:nvPr/>
        </p:nvPicPr>
        <p:blipFill rotWithShape="1">
          <a:blip r:embed="rId6">
            <a:alphaModFix/>
          </a:blip>
          <a:srcRect b="0" l="0" r="0" t="0"/>
          <a:stretch/>
        </p:blipFill>
        <p:spPr>
          <a:xfrm>
            <a:off x="2310447" y="4101578"/>
            <a:ext cx="4523100" cy="307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0"/>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150" name="Google Shape;150;p3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Modos de apertura</a:t>
            </a:r>
            <a:endParaRPr sz="3000">
              <a:solidFill>
                <a:srgbClr val="EFF1BF"/>
              </a:solidFill>
              <a:latin typeface="Montserrat ExtraBold"/>
              <a:ea typeface="Montserrat ExtraBold"/>
              <a:cs typeface="Montserrat ExtraBold"/>
              <a:sym typeface="Montserrat ExtraBold"/>
            </a:endParaRPr>
          </a:p>
        </p:txBody>
      </p:sp>
      <p:cxnSp>
        <p:nvCxnSpPr>
          <p:cNvPr id="151" name="Google Shape;151;p30"/>
          <p:cNvCxnSpPr/>
          <p:nvPr/>
        </p:nvCxnSpPr>
        <p:spPr>
          <a:xfrm>
            <a:off x="422625" y="2814550"/>
            <a:ext cx="4977300" cy="0"/>
          </a:xfrm>
          <a:prstGeom prst="straightConnector1">
            <a:avLst/>
          </a:prstGeom>
          <a:noFill/>
          <a:ln cap="flat" cmpd="sng" w="9525">
            <a:solidFill>
              <a:srgbClr val="00B2AD"/>
            </a:solidFill>
            <a:prstDash val="solid"/>
            <a:round/>
            <a:headEnd len="med" w="med" type="none"/>
            <a:tailEnd len="med" w="med" type="none"/>
          </a:ln>
        </p:spPr>
      </p:cxnSp>
      <p:pic>
        <p:nvPicPr>
          <p:cNvPr id="152" name="Google Shape;152;p3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53" name="Google Shape;153;p3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54" name="Google Shape;154;p30"/>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2</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60" name="Google Shape;160;p3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61" name="Google Shape;161;p3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62" name="Google Shape;162;p3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63" name="Google Shape;163;p3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64" name="Google Shape;164;p3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65" name="Google Shape;165;p3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Modos de apertura</a:t>
            </a:r>
            <a:endParaRPr sz="2400">
              <a:latin typeface="Hind Siliguri Medium"/>
              <a:ea typeface="Hind Siliguri Medium"/>
              <a:cs typeface="Hind Siliguri Medium"/>
              <a:sym typeface="Hind Siliguri Medium"/>
            </a:endParaRPr>
          </a:p>
        </p:txBody>
      </p:sp>
      <p:graphicFrame>
        <p:nvGraphicFramePr>
          <p:cNvPr id="166" name="Google Shape;166;p31"/>
          <p:cNvGraphicFramePr/>
          <p:nvPr/>
        </p:nvGraphicFramePr>
        <p:xfrm>
          <a:off x="707950" y="1469213"/>
          <a:ext cx="3000000" cy="3000000"/>
        </p:xfrm>
        <a:graphic>
          <a:graphicData uri="http://schemas.openxmlformats.org/drawingml/2006/table">
            <a:tbl>
              <a:tblPr bandRow="1" firstRow="1">
                <a:noFill/>
                <a:tableStyleId>{8E89055E-0959-47C5-BD12-7E6B973E03A5}</a:tableStyleId>
              </a:tblPr>
              <a:tblGrid>
                <a:gridCol w="1423175"/>
                <a:gridCol w="5902925"/>
              </a:tblGrid>
              <a:tr h="457200">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100" u="none" cap="none" strike="noStrike">
                          <a:latin typeface="Hind Siliguri"/>
                          <a:ea typeface="Hind Siliguri"/>
                          <a:cs typeface="Hind Siliguri"/>
                          <a:sym typeface="Hind Siliguri"/>
                        </a:rPr>
                        <a:t>Opción</a:t>
                      </a:r>
                      <a:endParaRPr b="0"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100" u="none" cap="none" strike="noStrike">
                          <a:latin typeface="Hind Siliguri"/>
                          <a:ea typeface="Hind Siliguri"/>
                          <a:cs typeface="Hind Siliguri"/>
                          <a:sym typeface="Hind Siliguri"/>
                        </a:rPr>
                        <a:t>Descripción</a:t>
                      </a:r>
                      <a:endParaRPr b="0" sz="1100">
                        <a:latin typeface="Hind Siliguri"/>
                        <a:ea typeface="Hind Siliguri"/>
                        <a:cs typeface="Hind Siliguri"/>
                        <a:sym typeface="Hind Siliguri"/>
                      </a:endParaRPr>
                    </a:p>
                  </a:txBody>
                  <a:tcPr marT="45725" marB="45725" marR="91450" marL="91450"/>
                </a:tc>
              </a:tr>
              <a:tr h="457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r</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Sólo lectura (es el valor por defecto)</a:t>
                      </a:r>
                      <a:endParaRPr sz="1100">
                        <a:latin typeface="Hind Siliguri"/>
                        <a:ea typeface="Hind Siliguri"/>
                        <a:cs typeface="Hind Siliguri"/>
                        <a:sym typeface="Hind Siliguri"/>
                      </a:endParaRPr>
                    </a:p>
                  </a:txBody>
                  <a:tcPr marT="45725" marB="45725" marR="91450" marL="91450"/>
                </a:tc>
              </a:tr>
              <a:tr h="457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w</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Sólo escritura. Si ya existía el fichero se vacía antes de escribir.</a:t>
                      </a:r>
                      <a:endParaRPr sz="1100">
                        <a:latin typeface="Hind Siliguri"/>
                        <a:ea typeface="Hind Siliguri"/>
                        <a:cs typeface="Hind Siliguri"/>
                        <a:sym typeface="Hind Siliguri"/>
                      </a:endParaRPr>
                    </a:p>
                  </a:txBody>
                  <a:tcPr marT="45725" marB="45725" marR="91450" marL="91450"/>
                </a:tc>
              </a:tr>
              <a:tr h="457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a</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Sólo escritura. Añade contenido al final del fichero.</a:t>
                      </a:r>
                      <a:endParaRPr sz="1100">
                        <a:latin typeface="Hind Siliguri"/>
                        <a:ea typeface="Hind Siliguri"/>
                        <a:cs typeface="Hind Siliguri"/>
                        <a:sym typeface="Hind Siliguri"/>
                      </a:endParaRPr>
                    </a:p>
                  </a:txBody>
                  <a:tcPr marT="45725" marB="45725" marR="91450" marL="91450"/>
                </a:tc>
              </a:tr>
              <a:tr h="457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r+</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Escritura y lectura</a:t>
                      </a:r>
                      <a:endParaRPr sz="1100">
                        <a:latin typeface="Hind Siliguri"/>
                        <a:ea typeface="Hind Siliguri"/>
                        <a:cs typeface="Hind Siliguri"/>
                        <a:sym typeface="Hind Siliguri"/>
                      </a:endParaRPr>
                    </a:p>
                  </a:txBody>
                  <a:tcPr marT="45725" marB="45725" marR="91450" marL="91450"/>
                </a:tc>
              </a:tr>
              <a:tr h="457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rb, wb, ab</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Trabaja en binario</a:t>
                      </a:r>
                      <a:endParaRPr sz="1100">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72" name="Google Shape;172;p3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73" name="Google Shape;173;p3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74" name="Google Shape;174;p3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75" name="Google Shape;175;p3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76" name="Google Shape;176;p3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77" name="Google Shape;177;p3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Lectura de un fichero</a:t>
            </a:r>
            <a:endParaRPr sz="2400">
              <a:latin typeface="Hind Siliguri Medium"/>
              <a:ea typeface="Hind Siliguri Medium"/>
              <a:cs typeface="Hind Siliguri Medium"/>
              <a:sym typeface="Hind Siliguri Medium"/>
            </a:endParaRPr>
          </a:p>
        </p:txBody>
      </p:sp>
      <p:sp>
        <p:nvSpPr>
          <p:cNvPr id="178" name="Google Shape;178;p32"/>
          <p:cNvSpPr txBox="1"/>
          <p:nvPr/>
        </p:nvSpPr>
        <p:spPr>
          <a:xfrm>
            <a:off x="463500" y="1105296"/>
            <a:ext cx="7857300" cy="1303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Un fichero es una secuencia de líneas. Puedes iterar su contenido utilizando for o while. La forma básica de leer un fichero es la siguiente:</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pic>
        <p:nvPicPr>
          <p:cNvPr id="179" name="Google Shape;179;p32"/>
          <p:cNvPicPr preferRelativeResize="0"/>
          <p:nvPr/>
        </p:nvPicPr>
        <p:blipFill rotWithShape="1">
          <a:blip r:embed="rId6">
            <a:alphaModFix/>
          </a:blip>
          <a:srcRect b="0" l="0" r="0" t="0"/>
          <a:stretch/>
        </p:blipFill>
        <p:spPr>
          <a:xfrm>
            <a:off x="2178116" y="2508545"/>
            <a:ext cx="4022775" cy="95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85" name="Google Shape;185;p3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86" name="Google Shape;186;p3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87" name="Google Shape;187;p3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88" name="Google Shape;188;p3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89" name="Google Shape;189;p3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90" name="Google Shape;190;p3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Escritura de un fichero</a:t>
            </a:r>
            <a:endParaRPr sz="2400">
              <a:latin typeface="Hind Siliguri Medium"/>
              <a:ea typeface="Hind Siliguri Medium"/>
              <a:cs typeface="Hind Siliguri Medium"/>
              <a:sym typeface="Hind Siliguri Medium"/>
            </a:endParaRPr>
          </a:p>
        </p:txBody>
      </p:sp>
      <p:sp>
        <p:nvSpPr>
          <p:cNvPr id="191" name="Google Shape;191;p33"/>
          <p:cNvSpPr txBox="1"/>
          <p:nvPr/>
        </p:nvSpPr>
        <p:spPr>
          <a:xfrm>
            <a:off x="698425" y="1530175"/>
            <a:ext cx="3946500" cy="2904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None/>
            </a:pPr>
            <a:r>
              <a:rPr lang="es">
                <a:solidFill>
                  <a:srgbClr val="314899"/>
                </a:solidFill>
                <a:latin typeface="Hind Siliguri"/>
                <a:ea typeface="Hind Siliguri"/>
                <a:cs typeface="Hind Siliguri"/>
                <a:sym typeface="Hind Siliguri"/>
              </a:rPr>
              <a:t>La escritura de un fichero sigue los siguientes pasos:</a:t>
            </a:r>
            <a:endParaRPr>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t/>
            </a:r>
            <a:endParaRPr>
              <a:solidFill>
                <a:srgbClr val="314899"/>
              </a:solidFill>
              <a:latin typeface="Hind Siliguri"/>
              <a:ea typeface="Hind Siliguri"/>
              <a:cs typeface="Hind Siliguri"/>
              <a:sym typeface="Hind Siliguri"/>
            </a:endParaRPr>
          </a:p>
          <a:p>
            <a:pPr indent="-317500" lvl="0" marL="457200" marR="0" rtl="0" algn="l">
              <a:lnSpc>
                <a:spcPct val="100000"/>
              </a:lnSpc>
              <a:spcBef>
                <a:spcPts val="0"/>
              </a:spcBef>
              <a:spcAft>
                <a:spcPts val="0"/>
              </a:spcAft>
              <a:buClr>
                <a:srgbClr val="314899"/>
              </a:buClr>
              <a:buSzPts val="1400"/>
              <a:buFont typeface="Hind Siliguri"/>
              <a:buChar char="●"/>
            </a:pPr>
            <a:r>
              <a:rPr lang="es">
                <a:solidFill>
                  <a:srgbClr val="314899"/>
                </a:solidFill>
                <a:latin typeface="Hind Siliguri"/>
                <a:ea typeface="Hind Siliguri"/>
                <a:cs typeface="Hind Siliguri"/>
                <a:sym typeface="Hind Siliguri"/>
              </a:rPr>
              <a:t>Abre el fichero (o crea) con el nombre indicado.</a:t>
            </a:r>
            <a:endParaRPr>
              <a:solidFill>
                <a:srgbClr val="314899"/>
              </a:solidFill>
              <a:latin typeface="Hind Siliguri"/>
              <a:ea typeface="Hind Siliguri"/>
              <a:cs typeface="Hind Siliguri"/>
              <a:sym typeface="Hind Siliguri"/>
            </a:endParaRPr>
          </a:p>
          <a:p>
            <a:pPr indent="-317500" lvl="0" marL="457200" marR="0" rtl="0" algn="l">
              <a:lnSpc>
                <a:spcPct val="100000"/>
              </a:lnSpc>
              <a:spcBef>
                <a:spcPts val="0"/>
              </a:spcBef>
              <a:spcAft>
                <a:spcPts val="0"/>
              </a:spcAft>
              <a:buClr>
                <a:srgbClr val="314899"/>
              </a:buClr>
              <a:buSzPts val="1400"/>
              <a:buFont typeface="Hind Siliguri"/>
              <a:buChar char="●"/>
            </a:pPr>
            <a:r>
              <a:rPr lang="es">
                <a:solidFill>
                  <a:srgbClr val="314899"/>
                </a:solidFill>
                <a:latin typeface="Hind Siliguri"/>
                <a:ea typeface="Hind Siliguri"/>
                <a:cs typeface="Hind Siliguri"/>
                <a:sym typeface="Hind Siliguri"/>
              </a:rPr>
              <a:t>A continuación, se escribe utilizando la función write.</a:t>
            </a:r>
            <a:endParaRPr>
              <a:solidFill>
                <a:srgbClr val="314899"/>
              </a:solidFill>
              <a:latin typeface="Hind Siliguri"/>
              <a:ea typeface="Hind Siliguri"/>
              <a:cs typeface="Hind Siliguri"/>
              <a:sym typeface="Hind Siliguri"/>
            </a:endParaRPr>
          </a:p>
          <a:p>
            <a:pPr indent="-317500" lvl="0" marL="457200" marR="0" rtl="0" algn="l">
              <a:lnSpc>
                <a:spcPct val="100000"/>
              </a:lnSpc>
              <a:spcBef>
                <a:spcPts val="0"/>
              </a:spcBef>
              <a:spcAft>
                <a:spcPts val="0"/>
              </a:spcAft>
              <a:buClr>
                <a:srgbClr val="314899"/>
              </a:buClr>
              <a:buSzPts val="1400"/>
              <a:buFont typeface="Hind Siliguri"/>
              <a:buChar char="●"/>
            </a:pPr>
            <a:r>
              <a:rPr lang="es">
                <a:solidFill>
                  <a:srgbClr val="314899"/>
                </a:solidFill>
                <a:latin typeface="Hind Siliguri"/>
                <a:ea typeface="Hind Siliguri"/>
                <a:cs typeface="Hind Siliguri"/>
                <a:sym typeface="Hind Siliguri"/>
              </a:rPr>
              <a:t>Finalmente, se cierra el fichero cuando se ha terminado</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rgbClr val="000000"/>
              </a:buClr>
              <a:buSzPts val="3000"/>
              <a:buFont typeface="Helvetica Neue"/>
              <a:buNone/>
            </a:pPr>
            <a:r>
              <a:t/>
            </a:r>
            <a:endParaRPr>
              <a:solidFill>
                <a:srgbClr val="314899"/>
              </a:solidFill>
              <a:latin typeface="Hind Siliguri"/>
              <a:ea typeface="Hind Siliguri"/>
              <a:cs typeface="Hind Siliguri"/>
              <a:sym typeface="Hind Siliguri"/>
            </a:endParaRPr>
          </a:p>
        </p:txBody>
      </p:sp>
      <p:pic>
        <p:nvPicPr>
          <p:cNvPr id="192" name="Google Shape;192;p33"/>
          <p:cNvPicPr preferRelativeResize="0"/>
          <p:nvPr/>
        </p:nvPicPr>
        <p:blipFill rotWithShape="1">
          <a:blip r:embed="rId6">
            <a:alphaModFix/>
          </a:blip>
          <a:srcRect b="0" l="0" r="0" t="0"/>
          <a:stretch/>
        </p:blipFill>
        <p:spPr>
          <a:xfrm>
            <a:off x="5023646" y="1530447"/>
            <a:ext cx="3254850" cy="208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98" name="Google Shape;198;p3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99" name="Google Shape;199;p3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00" name="Google Shape;200;p3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01" name="Google Shape;201;p3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02" name="Google Shape;202;p3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03" name="Google Shape;203;p3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Algunos métodos de </a:t>
            </a:r>
            <a:r>
              <a:rPr i="1" lang="es" sz="2200">
                <a:solidFill>
                  <a:srgbClr val="F04D93"/>
                </a:solidFill>
              </a:rPr>
              <a:t>File</a:t>
            </a:r>
            <a:endParaRPr i="1" sz="2400">
              <a:latin typeface="Hind Siliguri Medium"/>
              <a:ea typeface="Hind Siliguri Medium"/>
              <a:cs typeface="Hind Siliguri Medium"/>
              <a:sym typeface="Hind Siliguri Medium"/>
            </a:endParaRPr>
          </a:p>
        </p:txBody>
      </p:sp>
      <p:graphicFrame>
        <p:nvGraphicFramePr>
          <p:cNvPr id="204" name="Google Shape;204;p34"/>
          <p:cNvGraphicFramePr/>
          <p:nvPr/>
        </p:nvGraphicFramePr>
        <p:xfrm>
          <a:off x="1343513" y="1470760"/>
          <a:ext cx="3000000" cy="3000000"/>
        </p:xfrm>
        <a:graphic>
          <a:graphicData uri="http://schemas.openxmlformats.org/drawingml/2006/table">
            <a:tbl>
              <a:tblPr bandRow="1" firstRow="1">
                <a:noFill/>
                <a:tableStyleId>{8E89055E-0959-47C5-BD12-7E6B973E03A5}</a:tableStyleId>
              </a:tblPr>
              <a:tblGrid>
                <a:gridCol w="1402575"/>
                <a:gridCol w="5054400"/>
              </a:tblGrid>
              <a:tr h="3404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t>Método</a:t>
                      </a:r>
                      <a:endParaRPr sz="1200"/>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t>Descripción</a:t>
                      </a:r>
                      <a:endParaRPr sz="1200"/>
                    </a:p>
                  </a:txBody>
                  <a:tcPr marT="45725" marB="45725" marR="91450" marL="91450"/>
                </a:tc>
              </a:tr>
              <a:tr h="276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seek()</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Mueve el puntero hacia el byte indicado</a:t>
                      </a:r>
                      <a:endParaRPr sz="1100">
                        <a:latin typeface="Hind Siliguri"/>
                        <a:ea typeface="Hind Siliguri"/>
                        <a:cs typeface="Hind Siliguri"/>
                        <a:sym typeface="Hind Siliguri"/>
                      </a:endParaRPr>
                    </a:p>
                  </a:txBody>
                  <a:tcPr marT="45725" marB="45725" marR="91450" marL="91450"/>
                </a:tc>
              </a:tr>
              <a:tr h="276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read()</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Lee todo el contenido del fichero. Si recibe un número de bytes solo lee los indicados</a:t>
                      </a:r>
                      <a:endParaRPr sz="1100">
                        <a:latin typeface="Hind Siliguri"/>
                        <a:ea typeface="Hind Siliguri"/>
                        <a:cs typeface="Hind Siliguri"/>
                        <a:sym typeface="Hind Siliguri"/>
                      </a:endParaRPr>
                    </a:p>
                  </a:txBody>
                  <a:tcPr marT="45725" marB="45725" marR="91450" marL="91450"/>
                </a:tc>
              </a:tr>
              <a:tr h="276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readline()</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Lee una línea del archivo</a:t>
                      </a:r>
                      <a:endParaRPr sz="1100">
                        <a:latin typeface="Hind Siliguri"/>
                        <a:ea typeface="Hind Siliguri"/>
                        <a:cs typeface="Hind Siliguri"/>
                        <a:sym typeface="Hind Siliguri"/>
                      </a:endParaRPr>
                    </a:p>
                  </a:txBody>
                  <a:tcPr marT="45725" marB="45725" marR="91450" marL="91450"/>
                </a:tc>
              </a:tr>
              <a:tr h="276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readlines()</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una lista en la que cada elemento es una línea del archivo</a:t>
                      </a:r>
                      <a:endParaRPr sz="1100">
                        <a:latin typeface="Hind Siliguri"/>
                        <a:ea typeface="Hind Siliguri"/>
                        <a:cs typeface="Hind Siliguri"/>
                        <a:sym typeface="Hind Siliguri"/>
                      </a:endParaRPr>
                    </a:p>
                  </a:txBody>
                  <a:tcPr marT="45725" marB="45725" marR="91450" marL="91450"/>
                </a:tc>
              </a:tr>
              <a:tr h="276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tell()</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la posición del puntero</a:t>
                      </a:r>
                      <a:endParaRPr sz="1100">
                        <a:latin typeface="Hind Siliguri"/>
                        <a:ea typeface="Hind Siliguri"/>
                        <a:cs typeface="Hind Siliguri"/>
                        <a:sym typeface="Hind Siliguri"/>
                      </a:endParaRPr>
                    </a:p>
                  </a:txBody>
                  <a:tcPr marT="45725" marB="45725" marR="91450" marL="91450"/>
                </a:tc>
              </a:tr>
              <a:tr h="276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write()</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Escribe en el fichero la cadena que reciba</a:t>
                      </a:r>
                      <a:endParaRPr sz="1100">
                        <a:latin typeface="Hind Siliguri"/>
                        <a:ea typeface="Hind Siliguri"/>
                        <a:cs typeface="Hind Siliguri"/>
                        <a:sym typeface="Hind Siliguri"/>
                      </a:endParaRPr>
                    </a:p>
                  </a:txBody>
                  <a:tcPr marT="45725" marB="45725" marR="91450" marL="91450"/>
                </a:tc>
              </a:tr>
              <a:tr h="276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close()</a:t>
                      </a:r>
                      <a:endParaRPr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Cierra un archivo</a:t>
                      </a:r>
                      <a:endParaRPr sz="1100">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5"/>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210" name="Google Shape;210;p35"/>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Gestión del contexto</a:t>
            </a:r>
            <a:endParaRPr sz="3000">
              <a:solidFill>
                <a:srgbClr val="EFF1BF"/>
              </a:solidFill>
              <a:latin typeface="Montserrat ExtraBold"/>
              <a:ea typeface="Montserrat ExtraBold"/>
              <a:cs typeface="Montserrat ExtraBold"/>
              <a:sym typeface="Montserrat ExtraBold"/>
            </a:endParaRPr>
          </a:p>
        </p:txBody>
      </p:sp>
      <p:cxnSp>
        <p:nvCxnSpPr>
          <p:cNvPr id="211" name="Google Shape;211;p35"/>
          <p:cNvCxnSpPr/>
          <p:nvPr/>
        </p:nvCxnSpPr>
        <p:spPr>
          <a:xfrm>
            <a:off x="422625" y="2814550"/>
            <a:ext cx="4542900" cy="0"/>
          </a:xfrm>
          <a:prstGeom prst="straightConnector1">
            <a:avLst/>
          </a:prstGeom>
          <a:noFill/>
          <a:ln cap="flat" cmpd="sng" w="9525">
            <a:solidFill>
              <a:srgbClr val="00B2AD"/>
            </a:solidFill>
            <a:prstDash val="solid"/>
            <a:round/>
            <a:headEnd len="med" w="med" type="none"/>
            <a:tailEnd len="med" w="med" type="none"/>
          </a:ln>
        </p:spPr>
      </p:cxnSp>
      <p:pic>
        <p:nvPicPr>
          <p:cNvPr id="212" name="Google Shape;212;p35"/>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13" name="Google Shape;213;p35"/>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14" name="Google Shape;214;p35"/>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3</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